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71" r:id="rId6"/>
    <p:sldId id="272" r:id="rId7"/>
    <p:sldId id="273" r:id="rId8"/>
    <p:sldId id="274" r:id="rId9"/>
    <p:sldId id="260" r:id="rId10"/>
    <p:sldId id="266" r:id="rId11"/>
    <p:sldId id="275" r:id="rId12"/>
    <p:sldId id="270" r:id="rId13"/>
    <p:sldId id="276" r:id="rId14"/>
    <p:sldId id="265" r:id="rId15"/>
    <p:sldId id="261" r:id="rId16"/>
    <p:sldId id="262" r:id="rId17"/>
    <p:sldId id="263" r:id="rId18"/>
    <p:sldId id="264" r:id="rId19"/>
    <p:sldId id="267" r:id="rId20"/>
    <p:sldId id="268" r:id="rId21"/>
    <p:sldId id="277" r:id="rId22"/>
    <p:sldId id="269" r:id="rId23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61E06-9B2A-4462-9E2B-96155C1722AF}" type="datetimeFigureOut">
              <a:rPr lang="pt-PT" smtClean="0"/>
              <a:pPr/>
              <a:t>17-05-2010</a:t>
            </a:fld>
            <a:endParaRPr lang="pt-PT" dirty="0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 dirty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6901BC-1127-4068-982B-B4D3D189998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901BC-1127-4068-982B-B4D3D189998A}" type="slidenum">
              <a:rPr lang="pt-PT" smtClean="0"/>
              <a:pPr/>
              <a:t>1</a:t>
            </a:fld>
            <a:endParaRPr lang="pt-PT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901BC-1127-4068-982B-B4D3D189998A}" type="slidenum">
              <a:rPr lang="pt-PT" smtClean="0"/>
              <a:pPr/>
              <a:t>14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redondar Rectângulo de Canto Diagonal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F3FD564-19B3-41FD-BD78-5F4EBF12BAB6}" type="datetimeFigureOut">
              <a:rPr lang="pt-PT" smtClean="0"/>
              <a:pPr/>
              <a:t>17-05-2010</a:t>
            </a:fld>
            <a:endParaRPr lang="pt-PT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848E2DD-A626-4566-B481-B7C64159893D}" type="slidenum">
              <a:rPr lang="pt-PT" smtClean="0"/>
              <a:pPr/>
              <a:t>‹nº›</a:t>
            </a:fld>
            <a:endParaRPr lang="pt-PT" dirty="0"/>
          </a:p>
        </p:txBody>
      </p:sp>
      <p:sp>
        <p:nvSpPr>
          <p:cNvPr id="12" name="Marcador de Posição do Rodapé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FD564-19B3-41FD-BD78-5F4EBF12BAB6}" type="datetimeFigureOut">
              <a:rPr lang="pt-PT" smtClean="0"/>
              <a:pPr/>
              <a:t>17-05-2010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48E2DD-A626-4566-B481-B7C64159893D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FD564-19B3-41FD-BD78-5F4EBF12BAB6}" type="datetimeFigureOut">
              <a:rPr lang="pt-PT" smtClean="0"/>
              <a:pPr/>
              <a:t>17-05-2010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48E2DD-A626-4566-B481-B7C64159893D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FD564-19B3-41FD-BD78-5F4EBF12BAB6}" type="datetimeFigureOut">
              <a:rPr lang="pt-PT" smtClean="0"/>
              <a:pPr/>
              <a:t>17-05-2010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48E2DD-A626-4566-B481-B7C64159893D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F3FD564-19B3-41FD-BD78-5F4EBF12BAB6}" type="datetimeFigureOut">
              <a:rPr lang="pt-PT" smtClean="0"/>
              <a:pPr/>
              <a:t>17-05-2010</a:t>
            </a:fld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848E2DD-A626-4566-B481-B7C64159893D}" type="slidenum">
              <a:rPr lang="pt-PT" smtClean="0"/>
              <a:pPr/>
              <a:t>‹nº›</a:t>
            </a:fld>
            <a:endParaRPr lang="pt-PT" dirty="0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pt-PT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FD564-19B3-41FD-BD78-5F4EBF12BAB6}" type="datetimeFigureOut">
              <a:rPr lang="pt-PT" smtClean="0"/>
              <a:pPr/>
              <a:t>17-05-2010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848E2DD-A626-4566-B481-B7C64159893D}" type="slidenum">
              <a:rPr lang="pt-PT" smtClean="0"/>
              <a:pPr/>
              <a:t>‹nº›</a:t>
            </a:fld>
            <a:endParaRPr lang="pt-PT" dirty="0"/>
          </a:p>
        </p:txBody>
      </p:sp>
      <p:sp>
        <p:nvSpPr>
          <p:cNvPr id="10" name="Rectângulo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ângulo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ângulo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FD564-19B3-41FD-BD78-5F4EBF12BAB6}" type="datetimeFigureOut">
              <a:rPr lang="pt-PT" smtClean="0"/>
              <a:pPr/>
              <a:t>17-05-2010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848E2DD-A626-4566-B481-B7C64159893D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FD564-19B3-41FD-BD78-5F4EBF12BAB6}" type="datetimeFigureOut">
              <a:rPr lang="pt-PT" smtClean="0"/>
              <a:pPr/>
              <a:t>17-05-2010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48E2DD-A626-4566-B481-B7C64159893D}" type="slidenum">
              <a:rPr lang="pt-PT" smtClean="0"/>
              <a:pPr/>
              <a:t>‹nº›</a:t>
            </a:fld>
            <a:endParaRPr lang="pt-PT" dirty="0"/>
          </a:p>
        </p:txBody>
      </p:sp>
      <p:sp>
        <p:nvSpPr>
          <p:cNvPr id="7" name="Rectângulo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FD564-19B3-41FD-BD78-5F4EBF12BAB6}" type="datetimeFigureOut">
              <a:rPr lang="pt-PT" smtClean="0"/>
              <a:pPr/>
              <a:t>17-05-2010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48E2DD-A626-4566-B481-B7C64159893D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9" name="Marcador de Posição da Data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F3FD564-19B3-41FD-BD78-5F4EBF12BAB6}" type="datetimeFigureOut">
              <a:rPr lang="pt-PT" smtClean="0"/>
              <a:pPr/>
              <a:t>17-05-2010</a:t>
            </a:fld>
            <a:endParaRPr lang="pt-PT" dirty="0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848E2DD-A626-4566-B481-B7C64159893D}" type="slidenum">
              <a:rPr lang="pt-PT" smtClean="0"/>
              <a:pPr/>
              <a:t>‹nº›</a:t>
            </a:fld>
            <a:endParaRPr lang="pt-PT" dirty="0"/>
          </a:p>
        </p:txBody>
      </p:sp>
      <p:sp>
        <p:nvSpPr>
          <p:cNvPr id="11" name="Marcador de Posição do Rodapé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pt-PT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3" name="Marcador de Posição da Imagem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pt-PT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 no ícone para adicionar uma imagem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F3FD564-19B3-41FD-BD78-5F4EBF12BAB6}" type="datetimeFigureOut">
              <a:rPr lang="pt-PT" smtClean="0"/>
              <a:pPr/>
              <a:t>17-05-2010</a:t>
            </a:fld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848E2DD-A626-4566-B481-B7C64159893D}" type="slidenum">
              <a:rPr lang="pt-PT" smtClean="0"/>
              <a:pPr/>
              <a:t>‹nº›</a:t>
            </a:fld>
            <a:endParaRPr lang="pt-PT" dirty="0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redondar Rectângulo de Canto Diagonal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pt-PT" dirty="0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F3FD564-19B3-41FD-BD78-5F4EBF12BAB6}" type="datetimeFigureOut">
              <a:rPr lang="pt-PT" smtClean="0"/>
              <a:pPr/>
              <a:t>17-05-2010</a:t>
            </a:fld>
            <a:endParaRPr lang="pt-PT" dirty="0"/>
          </a:p>
        </p:txBody>
      </p:sp>
      <p:sp>
        <p:nvSpPr>
          <p:cNvPr id="23" name="Marcador de Posição do Número do Diapositivo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848E2DD-A626-4566-B481-B7C64159893D}" type="slidenum">
              <a:rPr lang="pt-PT" smtClean="0"/>
              <a:pPr/>
              <a:t>‹nº›</a:t>
            </a:fld>
            <a:endParaRPr lang="pt-PT" dirty="0"/>
          </a:p>
        </p:txBody>
      </p:sp>
      <p:sp>
        <p:nvSpPr>
          <p:cNvPr id="22" name="Marcador de Posição do Título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Parque Natural do Alvão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85786" y="3886200"/>
            <a:ext cx="7858180" cy="2614634"/>
          </a:xfrm>
        </p:spPr>
        <p:txBody>
          <a:bodyPr>
            <a:normAutofit/>
          </a:bodyPr>
          <a:lstStyle/>
          <a:p>
            <a:r>
              <a:rPr lang="pt-PT" dirty="0" smtClean="0"/>
              <a:t>Aldeia de Lamas de Olo </a:t>
            </a:r>
          </a:p>
          <a:p>
            <a:endParaRPr lang="pt-PT" dirty="0"/>
          </a:p>
          <a:p>
            <a:r>
              <a:rPr lang="pt-P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Desenvolvimento Rural</a:t>
            </a:r>
          </a:p>
          <a:p>
            <a:pPr algn="r"/>
            <a:r>
              <a:rPr lang="pt-PT" sz="2000" dirty="0" smtClean="0"/>
              <a:t>17 de Maio de 2010</a:t>
            </a:r>
            <a:endParaRPr lang="pt-PT" sz="2000" dirty="0"/>
          </a:p>
        </p:txBody>
      </p:sp>
      <p:sp>
        <p:nvSpPr>
          <p:cNvPr id="4" name="Rectângulo 3"/>
          <p:cNvSpPr/>
          <p:nvPr/>
        </p:nvSpPr>
        <p:spPr>
          <a:xfrm>
            <a:off x="1571604" y="357166"/>
            <a:ext cx="5429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pt-P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Universidade de Trás-os-Montes e Alto Douro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pt-PT" dirty="0" smtClean="0">
                <a:latin typeface="Arial" pitchFamily="34" charset="0"/>
                <a:cs typeface="Arial" pitchFamily="34" charset="0"/>
              </a:rPr>
              <a:t>                                  Engenharia Florestal</a:t>
            </a:r>
            <a:endParaRPr lang="pt-PT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85728"/>
            <a:ext cx="914400" cy="63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215370" cy="6215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smtClean="0"/>
              <a:t>Actividades profissionais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pt-PT" sz="2600" dirty="0" smtClean="0"/>
              <a:t> 		As actividades profissionais que podemos encontrar na aldeia de Lamas de Olo são a agricultura, a pecuária e o pastoreio.</a:t>
            </a:r>
            <a:endParaRPr lang="pt-PT" sz="2600" dirty="0"/>
          </a:p>
        </p:txBody>
      </p:sp>
      <p:pic>
        <p:nvPicPr>
          <p:cNvPr id="4" name="Imagem 3" descr="agricultura_trabalhador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3429000"/>
            <a:ext cx="3571900" cy="267243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Imagem 4" descr="cabras bravi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357562"/>
            <a:ext cx="3762381" cy="2751853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smtClean="0"/>
              <a:t>Tradições de Lamas de Olo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t-PT" dirty="0" smtClean="0"/>
              <a:t> </a:t>
            </a:r>
            <a:r>
              <a:rPr lang="pt-PT" sz="2600" dirty="0" smtClean="0"/>
              <a:t>Malhas de centeio, milho, </a:t>
            </a:r>
            <a:r>
              <a:rPr lang="pt-PT" sz="2600" dirty="0" err="1" smtClean="0"/>
              <a:t>etc</a:t>
            </a:r>
            <a:endParaRPr lang="pt-PT" sz="2600" dirty="0" smtClean="0"/>
          </a:p>
          <a:p>
            <a:pPr>
              <a:lnSpc>
                <a:spcPct val="150000"/>
              </a:lnSpc>
            </a:pPr>
            <a:r>
              <a:rPr lang="pt-PT" sz="2600" dirty="0" smtClean="0"/>
              <a:t> Desfolhadas</a:t>
            </a:r>
          </a:p>
          <a:p>
            <a:pPr>
              <a:lnSpc>
                <a:spcPct val="150000"/>
              </a:lnSpc>
            </a:pPr>
            <a:r>
              <a:rPr lang="pt-PT" sz="2600" dirty="0" smtClean="0"/>
              <a:t> Cegadas</a:t>
            </a:r>
          </a:p>
          <a:p>
            <a:pPr>
              <a:lnSpc>
                <a:spcPct val="150000"/>
              </a:lnSpc>
            </a:pPr>
            <a:r>
              <a:rPr lang="pt-PT" sz="2600" dirty="0" smtClean="0"/>
              <a:t> As “horas das regas”</a:t>
            </a:r>
          </a:p>
          <a:p>
            <a:pPr>
              <a:lnSpc>
                <a:spcPct val="150000"/>
              </a:lnSpc>
            </a:pPr>
            <a:r>
              <a:rPr lang="pt-PT" sz="2600" dirty="0" smtClean="0"/>
              <a:t> Fabrico do pão</a:t>
            </a:r>
          </a:p>
          <a:p>
            <a:pPr>
              <a:lnSpc>
                <a:spcPct val="150000"/>
              </a:lnSpc>
            </a:pPr>
            <a:r>
              <a:rPr lang="pt-PT" sz="2600" dirty="0" smtClean="0"/>
              <a:t> Matança do porco</a:t>
            </a:r>
          </a:p>
          <a:p>
            <a:pPr>
              <a:lnSpc>
                <a:spcPct val="150000"/>
              </a:lnSpc>
            </a:pPr>
            <a:r>
              <a:rPr lang="pt-PT" sz="2600" dirty="0" smtClean="0"/>
              <a:t> Confecção do fumeiro</a:t>
            </a:r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ção de Conteúdo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00042"/>
            <a:ext cx="3881454" cy="2586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" name="Imagem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785926"/>
            <a:ext cx="3786214" cy="3167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Imagem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357562"/>
            <a:ext cx="40767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Casas tradicionais</a:t>
            </a:r>
            <a:endParaRPr lang="pt-P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571612"/>
            <a:ext cx="361563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4214818"/>
            <a:ext cx="30480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2285992"/>
            <a:ext cx="400052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pt-PT" sz="3600" dirty="0" smtClean="0"/>
              <a:t>Perguntas elaboradas</a:t>
            </a:r>
            <a:endParaRPr lang="pt-PT" sz="36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t-PT" dirty="0" smtClean="0"/>
              <a:t>   </a:t>
            </a:r>
            <a:r>
              <a:rPr lang="pt-PT" sz="2800" dirty="0" smtClean="0"/>
              <a:t>1- Do seu ponto de vista, qual a importância da aldeia histórica de Lamas de Olo, no que diz respeito à sua localização?</a:t>
            </a:r>
            <a:br>
              <a:rPr lang="pt-PT" sz="2800" dirty="0" smtClean="0"/>
            </a:br>
            <a:r>
              <a:rPr lang="pt-PT" sz="2800" dirty="0" smtClean="0"/>
              <a:t/>
            </a:r>
            <a:br>
              <a:rPr lang="pt-PT" sz="2800" dirty="0" smtClean="0"/>
            </a:br>
            <a:r>
              <a:rPr lang="pt-PT" sz="2800" dirty="0" smtClean="0"/>
              <a:t>2- Além da agricultura exercida naquele meio existirá outra forma de rentabilizar o espaço disponível?</a:t>
            </a:r>
            <a:br>
              <a:rPr lang="pt-PT" sz="2800" dirty="0" smtClean="0"/>
            </a:br>
            <a:r>
              <a:rPr lang="pt-PT" sz="2800" dirty="0" smtClean="0"/>
              <a:t> </a:t>
            </a:r>
            <a:br>
              <a:rPr lang="pt-PT" sz="2800" dirty="0" smtClean="0"/>
            </a:br>
            <a:r>
              <a:rPr lang="pt-PT" sz="2800" dirty="0" smtClean="0"/>
              <a:t>3- No seu parecer qual é a relação que os habitantes de Lamas de Olo mantêm com a floresta?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t-PT" dirty="0" smtClean="0"/>
              <a:t>   </a:t>
            </a:r>
            <a:r>
              <a:rPr lang="pt-PT" sz="2800" dirty="0" smtClean="0"/>
              <a:t>4- Faz alguma ideia das espécies florestais existentes na aldeia?</a:t>
            </a:r>
            <a:br>
              <a:rPr lang="pt-PT" sz="2800" dirty="0" smtClean="0"/>
            </a:br>
            <a:r>
              <a:rPr lang="pt-PT" sz="2800" dirty="0" smtClean="0"/>
              <a:t> </a:t>
            </a:r>
            <a:br>
              <a:rPr lang="pt-PT" sz="2800" dirty="0" smtClean="0"/>
            </a:br>
            <a:r>
              <a:rPr lang="pt-PT" sz="2800" dirty="0" smtClean="0"/>
              <a:t>5- Essas áreas são reflorestadas pela população ou por regeneração natural?</a:t>
            </a:r>
            <a:br>
              <a:rPr lang="pt-PT" sz="2800" dirty="0" smtClean="0"/>
            </a:br>
            <a:r>
              <a:rPr lang="pt-PT" sz="2800" dirty="0" smtClean="0"/>
              <a:t> </a:t>
            </a:r>
            <a:br>
              <a:rPr lang="pt-PT" sz="2800" dirty="0" smtClean="0"/>
            </a:br>
            <a:r>
              <a:rPr lang="pt-PT" sz="2800" dirty="0" smtClean="0"/>
              <a:t>6- Após a criação do Parque Natural, as parcelas continuaram a ser privadas ou passaram a ser propriedade do parque?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 </a:t>
            </a:r>
            <a:br>
              <a:rPr lang="pt-PT" dirty="0" smtClean="0"/>
            </a:b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pt-PT" dirty="0" smtClean="0"/>
              <a:t>   </a:t>
            </a:r>
          </a:p>
          <a:p>
            <a:pPr>
              <a:buNone/>
            </a:pPr>
            <a:r>
              <a:rPr lang="pt-PT" dirty="0" smtClean="0"/>
              <a:t>   </a:t>
            </a:r>
            <a:r>
              <a:rPr lang="pt-PT" sz="3100" dirty="0" smtClean="0"/>
              <a:t>7- Segundo os seus conhecimentos, quais os usos que os habitantes da aldeia de Lamas de Olo fazem dos produtos florestais?</a:t>
            </a:r>
            <a:br>
              <a:rPr lang="pt-PT" sz="3100" dirty="0" smtClean="0"/>
            </a:br>
            <a:r>
              <a:rPr lang="pt-PT" sz="3100" dirty="0" smtClean="0"/>
              <a:t> </a:t>
            </a:r>
            <a:br>
              <a:rPr lang="pt-PT" sz="3100" dirty="0" smtClean="0"/>
            </a:br>
            <a:r>
              <a:rPr lang="pt-PT" sz="3100" dirty="0" smtClean="0"/>
              <a:t>8- Na actualidade, pensa que as gerações mais novas estão dispostas a dar continuidade ao trabalho até então praticado pelos seus pais?</a:t>
            </a:r>
            <a:br>
              <a:rPr lang="pt-PT" sz="3100" dirty="0" smtClean="0"/>
            </a:br>
            <a:r>
              <a:rPr lang="pt-PT" sz="3100" dirty="0" smtClean="0"/>
              <a:t> </a:t>
            </a:r>
            <a:br>
              <a:rPr lang="pt-PT" sz="3100" dirty="0" smtClean="0"/>
            </a:br>
            <a:r>
              <a:rPr lang="pt-PT" sz="3100" dirty="0" smtClean="0"/>
              <a:t>9- Alguma vez o parque actuou de forma a conservar as casas tradicionais da aldeia?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 </a:t>
            </a:r>
            <a:br>
              <a:rPr lang="pt-PT" dirty="0" smtClean="0"/>
            </a:b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pt-PT" dirty="0" smtClean="0"/>
              <a:t>  </a:t>
            </a:r>
            <a:r>
              <a:rPr lang="pt-PT" sz="2600" dirty="0" smtClean="0"/>
              <a:t>10- De que maneira o parque ajudou na renovação e criação de algo novo na aldeia ou para o bem-estar dos habitantes?</a:t>
            </a:r>
            <a:br>
              <a:rPr lang="pt-PT" sz="2600" dirty="0" smtClean="0"/>
            </a:br>
            <a:r>
              <a:rPr lang="pt-PT" sz="2600" dirty="0" smtClean="0"/>
              <a:t> </a:t>
            </a:r>
            <a:br>
              <a:rPr lang="pt-PT" sz="2600" dirty="0" smtClean="0"/>
            </a:br>
            <a:r>
              <a:rPr lang="pt-PT" sz="2600" dirty="0" smtClean="0"/>
              <a:t>11- Para finalizar, até que ponto seria benéfico, ou não, a existência de uma casa de turismo rural e, se o parque estaria disposto a ajudar na sua criação?</a:t>
            </a:r>
          </a:p>
          <a:p>
            <a:pPr>
              <a:buNone/>
            </a:pPr>
            <a:endParaRPr lang="pt-PT" sz="2800" dirty="0" smtClean="0"/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smtClean="0"/>
              <a:t>Habitantes de Lamas de Olo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PT" sz="2600" dirty="0" smtClean="0"/>
              <a:t> Vivem da agricultura e da pecuária.</a:t>
            </a:r>
          </a:p>
          <a:p>
            <a:pPr>
              <a:buNone/>
            </a:pPr>
            <a:endParaRPr lang="pt-PT" sz="2600" dirty="0" smtClean="0"/>
          </a:p>
          <a:p>
            <a:r>
              <a:rPr lang="pt-PT" sz="2600" dirty="0" smtClean="0"/>
              <a:t>Alguns habitantes não aprovam a inserção da aldeia no parque, outros têm opinião contrária.</a:t>
            </a:r>
          </a:p>
          <a:p>
            <a:pPr>
              <a:buNone/>
            </a:pPr>
            <a:endParaRPr lang="pt-PT" sz="2600" dirty="0" smtClean="0"/>
          </a:p>
          <a:p>
            <a:r>
              <a:rPr lang="pt-PT" sz="2600" dirty="0" smtClean="0"/>
              <a:t>Para eles o parque pouco fez para proteger o património da aldeia</a:t>
            </a:r>
          </a:p>
          <a:p>
            <a:pPr>
              <a:buNone/>
            </a:pPr>
            <a:endParaRPr lang="pt-PT" sz="2600" dirty="0" smtClean="0"/>
          </a:p>
          <a:p>
            <a:r>
              <a:rPr lang="pt-PT" sz="2600" dirty="0" smtClean="0"/>
              <a:t>O baldio é deixado à mercê da regeneração natural.</a:t>
            </a:r>
          </a:p>
          <a:p>
            <a:pPr>
              <a:buNone/>
            </a:pPr>
            <a:endParaRPr lang="pt-PT" sz="2600" dirty="0" smtClean="0"/>
          </a:p>
          <a:p>
            <a:r>
              <a:rPr lang="pt-PT" sz="2600" dirty="0" smtClean="0"/>
              <a:t>As gerações mais novas não pretendem seguir os passos dos mais velhos.</a:t>
            </a:r>
          </a:p>
          <a:p>
            <a:pPr>
              <a:buNone/>
            </a:pPr>
            <a:endParaRPr lang="pt-PT" sz="2600" dirty="0" smtClean="0"/>
          </a:p>
          <a:p>
            <a:r>
              <a:rPr lang="pt-PT" sz="2600" dirty="0" smtClean="0"/>
              <a:t>Era bom ter uma casa de turismo.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smtClean="0"/>
              <a:t>Parque Natural do Alvão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2603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PT" dirty="0" smtClean="0"/>
              <a:t>		</a:t>
            </a:r>
            <a:r>
              <a:rPr lang="pt-PT" sz="2600" dirty="0" smtClean="0"/>
              <a:t>O Parque Natural do Alvão foi criado a 8 de Junho de 1983 com uma área de 7239 hectares. </a:t>
            </a:r>
          </a:p>
          <a:p>
            <a:pPr algn="just">
              <a:buNone/>
            </a:pPr>
            <a:r>
              <a:rPr lang="pt-PT" sz="2600" dirty="0" smtClean="0"/>
              <a:t>		A altitude máxima é de 1339 m.</a:t>
            </a:r>
          </a:p>
          <a:p>
            <a:pPr algn="just">
              <a:buNone/>
            </a:pPr>
            <a:endParaRPr lang="pt-PT" sz="2600" dirty="0" smtClean="0"/>
          </a:p>
          <a:p>
            <a:pPr algn="just">
              <a:buNone/>
            </a:pPr>
            <a:endParaRPr lang="pt-PT" sz="2600" dirty="0" smtClean="0"/>
          </a:p>
          <a:p>
            <a:pPr algn="just">
              <a:buNone/>
            </a:pPr>
            <a:r>
              <a:rPr lang="pt-PT" sz="2600" dirty="0" smtClean="0"/>
              <a:t>		O Alvão possui vários pontos interessantes como é o caso, das Fisgas de </a:t>
            </a:r>
            <a:r>
              <a:rPr lang="pt-PT" sz="2600" dirty="0" err="1" smtClean="0"/>
              <a:t>ErmeIo</a:t>
            </a:r>
            <a:r>
              <a:rPr lang="pt-PT" sz="2600" dirty="0" smtClean="0"/>
              <a:t>, do caos granítico de </a:t>
            </a:r>
            <a:r>
              <a:rPr lang="pt-PT" sz="2600" dirty="0" err="1" smtClean="0"/>
              <a:t>Muas-Arnal</a:t>
            </a:r>
            <a:r>
              <a:rPr lang="pt-PT" sz="2600" dirty="0" smtClean="0"/>
              <a:t>, das construções tradicionais, das tradições vivas e do artesanato.</a:t>
            </a:r>
            <a:endParaRPr lang="pt-PT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dirty="0" smtClean="0"/>
              <a:t>Prof. Robert Moura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PT" sz="2600" dirty="0" smtClean="0"/>
              <a:t>A importância da aldeia está a dissipar-se.</a:t>
            </a:r>
          </a:p>
          <a:p>
            <a:endParaRPr lang="pt-PT" sz="2600" dirty="0" smtClean="0"/>
          </a:p>
          <a:p>
            <a:r>
              <a:rPr lang="pt-PT" sz="2600" dirty="0" smtClean="0"/>
              <a:t>A agricultura e a pecuária são o meio de subsistência.</a:t>
            </a:r>
          </a:p>
          <a:p>
            <a:endParaRPr lang="pt-PT" sz="2600" dirty="0" smtClean="0"/>
          </a:p>
          <a:p>
            <a:r>
              <a:rPr lang="pt-PT" sz="2600" dirty="0" smtClean="0"/>
              <a:t>A floresta é uma opção a ter em conta.</a:t>
            </a:r>
          </a:p>
          <a:p>
            <a:endParaRPr lang="pt-PT" sz="2600" dirty="0" smtClean="0"/>
          </a:p>
          <a:p>
            <a:r>
              <a:rPr lang="pt-PT" sz="2600" dirty="0" smtClean="0"/>
              <a:t>O parque ajudou na reconstrução de canastros, moinhos e casas tradicionais.</a:t>
            </a:r>
          </a:p>
          <a:p>
            <a:endParaRPr lang="pt-PT" sz="2600" dirty="0" smtClean="0"/>
          </a:p>
          <a:p>
            <a:r>
              <a:rPr lang="pt-PT" sz="2600" dirty="0" smtClean="0"/>
              <a:t>Tem como objectivo implementar qualidade de vida na aldeia.</a:t>
            </a:r>
          </a:p>
          <a:p>
            <a:endParaRPr lang="pt-PT" sz="2600" dirty="0" smtClean="0"/>
          </a:p>
          <a:p>
            <a:r>
              <a:rPr lang="pt-PT" sz="2600" dirty="0" smtClean="0"/>
              <a:t>O turismo sustentável é uma possibilidade.</a:t>
            </a:r>
            <a:endParaRPr lang="pt-PT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smtClean="0"/>
              <a:t>Conclusão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pt-PT" sz="2600" dirty="0" smtClean="0"/>
              <a:t>		Após o tratamento da informação recolhida, chegamos à conclusão que as respostas obtidas por parte da população e do Prof. Robert Moura apenas divergem em alguns pontos.</a:t>
            </a:r>
          </a:p>
          <a:p>
            <a:pPr algn="just">
              <a:buNone/>
            </a:pPr>
            <a:endParaRPr lang="pt-PT" sz="2600" dirty="0" smtClean="0"/>
          </a:p>
          <a:p>
            <a:pPr algn="just">
              <a:buNone/>
            </a:pPr>
            <a:r>
              <a:rPr lang="pt-PT" sz="2600" dirty="0" smtClean="0"/>
              <a:t>		Seria importante para a aldeia de Lamas de Olo, e não só, que tanto o Parque Natural do Alvão como os habitantes se unissem e atingissem o objectivo comum, preservar esta aldeia histórica e fazer algo mais por ela.</a:t>
            </a:r>
          </a:p>
          <a:p>
            <a:pPr>
              <a:buNone/>
            </a:pPr>
            <a:endParaRPr lang="pt-PT" sz="2600" dirty="0" smtClean="0"/>
          </a:p>
          <a:p>
            <a:pPr>
              <a:buNone/>
            </a:pPr>
            <a:endParaRPr lang="pt-PT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dirty="0" smtClean="0"/>
              <a:t>	Fim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pt-PT" sz="2600" dirty="0" smtClean="0"/>
          </a:p>
          <a:p>
            <a:pPr>
              <a:buNone/>
            </a:pPr>
            <a:endParaRPr lang="pt-PT" sz="2600" dirty="0" smtClean="0"/>
          </a:p>
          <a:p>
            <a:pPr>
              <a:buNone/>
            </a:pPr>
            <a:endParaRPr lang="pt-PT" sz="2600" dirty="0" smtClean="0"/>
          </a:p>
          <a:p>
            <a:pPr>
              <a:buNone/>
            </a:pPr>
            <a:endParaRPr lang="pt-PT" sz="2600" dirty="0" smtClean="0"/>
          </a:p>
          <a:p>
            <a:pPr>
              <a:buNone/>
            </a:pPr>
            <a:endParaRPr lang="pt-PT" sz="2600" dirty="0" smtClean="0"/>
          </a:p>
          <a:p>
            <a:pPr>
              <a:buNone/>
            </a:pPr>
            <a:endParaRPr lang="pt-PT" sz="2600" dirty="0" smtClean="0"/>
          </a:p>
          <a:p>
            <a:pPr>
              <a:buNone/>
            </a:pPr>
            <a:endParaRPr lang="pt-PT" sz="2600" dirty="0" smtClean="0"/>
          </a:p>
          <a:p>
            <a:pPr>
              <a:buNone/>
            </a:pPr>
            <a:endParaRPr lang="pt-PT" sz="2600" dirty="0" smtClean="0"/>
          </a:p>
          <a:p>
            <a:pPr>
              <a:buNone/>
            </a:pPr>
            <a:endParaRPr lang="pt-PT" sz="2600" dirty="0" smtClean="0"/>
          </a:p>
          <a:p>
            <a:pPr>
              <a:buNone/>
            </a:pPr>
            <a:endParaRPr lang="pt-PT" sz="2600" dirty="0" smtClean="0"/>
          </a:p>
          <a:p>
            <a:pPr>
              <a:buNone/>
            </a:pPr>
            <a:r>
              <a:rPr lang="pt-PT" sz="2600" dirty="0" smtClean="0"/>
              <a:t>Os pastores do Alvão:</a:t>
            </a:r>
            <a:endParaRPr lang="pt-PT" sz="2600" dirty="0" smtClean="0"/>
          </a:p>
          <a:p>
            <a:pPr>
              <a:buNone/>
            </a:pPr>
            <a:r>
              <a:rPr lang="pt-PT" sz="2600" dirty="0" smtClean="0"/>
              <a:t>		Armando Pereira n.º 30457</a:t>
            </a:r>
          </a:p>
          <a:p>
            <a:pPr>
              <a:buNone/>
            </a:pPr>
            <a:r>
              <a:rPr lang="pt-PT" sz="2600" dirty="0" smtClean="0"/>
              <a:t>		Gualdino Alves n.º 30459</a:t>
            </a:r>
          </a:p>
          <a:p>
            <a:pPr>
              <a:buNone/>
            </a:pPr>
            <a:r>
              <a:rPr lang="pt-PT" sz="2600" dirty="0" smtClean="0"/>
              <a:t>		Ricardo Veloso n.º 32245</a:t>
            </a:r>
          </a:p>
          <a:p>
            <a:pPr>
              <a:buNone/>
            </a:pPr>
            <a:r>
              <a:rPr lang="pt-PT" sz="2600" dirty="0" smtClean="0"/>
              <a:t>		Tânia Pereira n.º 32247</a:t>
            </a:r>
          </a:p>
          <a:p>
            <a:pPr>
              <a:buNone/>
            </a:pPr>
            <a:r>
              <a:rPr lang="pt-PT" sz="2600" dirty="0" smtClean="0"/>
              <a:t>		Tânia Veloso n.º 32248</a:t>
            </a:r>
            <a:endParaRPr lang="pt-PT" sz="2600" dirty="0"/>
          </a:p>
        </p:txBody>
      </p:sp>
      <p:pic>
        <p:nvPicPr>
          <p:cNvPr id="4" name="Imagem 3" descr="lamas de ol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714356"/>
            <a:ext cx="4592460" cy="344740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ção de Conteúdo 3" descr="Localizaçã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643050"/>
            <a:ext cx="4929221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smtClean="0"/>
              <a:t>Localização do Parque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6280"/>
          </a:xfrm>
        </p:spPr>
        <p:txBody>
          <a:bodyPr/>
          <a:lstStyle/>
          <a:p>
            <a:pPr algn="just">
              <a:buNone/>
            </a:pPr>
            <a:r>
              <a:rPr lang="pt-PT" dirty="0" smtClean="0"/>
              <a:t>		</a:t>
            </a:r>
            <a:r>
              <a:rPr lang="pt-PT" sz="2600" dirty="0" smtClean="0"/>
              <a:t>O Parque Natural do Alvão localiza-se no Norte de Portugal, na província de Trás-os-Montes e Alto Douro, no distrito de Vila Real, e reparte-se pelos concelhos de Vila Real e de Mondim de Basto.</a:t>
            </a:r>
          </a:p>
          <a:p>
            <a:pPr>
              <a:buNone/>
            </a:pPr>
            <a:endParaRPr lang="pt-PT" sz="2800" dirty="0"/>
          </a:p>
        </p:txBody>
      </p:sp>
      <p:pic>
        <p:nvPicPr>
          <p:cNvPr id="4" name="Imagem 3" descr="http://www.eiriz.net/mapa-Alvao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500438"/>
            <a:ext cx="4286280" cy="280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smtClean="0"/>
              <a:t>Flora do Parque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pt-PT" dirty="0" smtClean="0"/>
          </a:p>
          <a:p>
            <a:pPr>
              <a:lnSpc>
                <a:spcPct val="150000"/>
              </a:lnSpc>
            </a:pPr>
            <a:r>
              <a:rPr lang="pt-PT" dirty="0" smtClean="0"/>
              <a:t> </a:t>
            </a:r>
            <a:r>
              <a:rPr lang="pt-PT" sz="2600" dirty="0" smtClean="0"/>
              <a:t>Carvalhos negrais</a:t>
            </a:r>
          </a:p>
          <a:p>
            <a:pPr>
              <a:lnSpc>
                <a:spcPct val="150000"/>
              </a:lnSpc>
            </a:pPr>
            <a:r>
              <a:rPr lang="pt-PT" sz="2600" dirty="0" smtClean="0"/>
              <a:t> Azevinhos</a:t>
            </a:r>
          </a:p>
          <a:p>
            <a:pPr>
              <a:lnSpc>
                <a:spcPct val="150000"/>
              </a:lnSpc>
            </a:pPr>
            <a:r>
              <a:rPr lang="pt-PT" sz="2600" dirty="0" smtClean="0"/>
              <a:t> Castanheiros</a:t>
            </a:r>
          </a:p>
          <a:p>
            <a:pPr>
              <a:lnSpc>
                <a:spcPct val="150000"/>
              </a:lnSpc>
            </a:pPr>
            <a:r>
              <a:rPr lang="pt-PT" sz="2600" dirty="0" smtClean="0"/>
              <a:t> Salgueiros</a:t>
            </a:r>
          </a:p>
          <a:p>
            <a:pPr>
              <a:lnSpc>
                <a:spcPct val="150000"/>
              </a:lnSpc>
            </a:pPr>
            <a:r>
              <a:rPr lang="pt-PT" sz="2600" dirty="0" smtClean="0"/>
              <a:t> Vidoeiros</a:t>
            </a:r>
            <a:endParaRPr lang="pt-PT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857364"/>
            <a:ext cx="300039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Imagem 6" descr="car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2428868"/>
            <a:ext cx="3810000" cy="28575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smtClean="0"/>
              <a:t>Fauna do Parque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t-PT" dirty="0" smtClean="0"/>
              <a:t> </a:t>
            </a:r>
            <a:r>
              <a:rPr lang="pt-PT" sz="2600" dirty="0" err="1" smtClean="0"/>
              <a:t>Salamandra-lusitânica</a:t>
            </a:r>
            <a:endParaRPr lang="pt-PT" sz="2600" dirty="0" smtClean="0"/>
          </a:p>
          <a:p>
            <a:pPr>
              <a:lnSpc>
                <a:spcPct val="150000"/>
              </a:lnSpc>
            </a:pPr>
            <a:r>
              <a:rPr lang="pt-PT" sz="2600" dirty="0" smtClean="0"/>
              <a:t> </a:t>
            </a:r>
            <a:r>
              <a:rPr lang="pt-PT" sz="2600" dirty="0" err="1" smtClean="0"/>
              <a:t>Lobo-ibérico</a:t>
            </a:r>
            <a:endParaRPr lang="pt-PT" sz="2600" dirty="0" smtClean="0"/>
          </a:p>
          <a:p>
            <a:pPr>
              <a:lnSpc>
                <a:spcPct val="150000"/>
              </a:lnSpc>
            </a:pPr>
            <a:r>
              <a:rPr lang="pt-PT" sz="2600" dirty="0" smtClean="0"/>
              <a:t> </a:t>
            </a:r>
            <a:r>
              <a:rPr lang="pt-PT" sz="2600" dirty="0" err="1" smtClean="0"/>
              <a:t>Rã-ibérica</a:t>
            </a:r>
            <a:endParaRPr lang="pt-PT" sz="2600" dirty="0" smtClean="0"/>
          </a:p>
          <a:p>
            <a:pPr>
              <a:lnSpc>
                <a:spcPct val="150000"/>
              </a:lnSpc>
            </a:pPr>
            <a:r>
              <a:rPr lang="pt-PT" sz="2600" dirty="0" smtClean="0"/>
              <a:t> Falcão peregrino</a:t>
            </a:r>
          </a:p>
          <a:p>
            <a:pPr>
              <a:lnSpc>
                <a:spcPct val="150000"/>
              </a:lnSpc>
            </a:pPr>
            <a:r>
              <a:rPr lang="pt-PT" sz="2600" dirty="0" smtClean="0"/>
              <a:t> </a:t>
            </a:r>
            <a:r>
              <a:rPr lang="pt-PT" sz="2600" dirty="0" err="1" smtClean="0"/>
              <a:t>Víbora-cornuda</a:t>
            </a:r>
            <a:endParaRPr lang="pt-PT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ção de Conteúdo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43050"/>
            <a:ext cx="3714776" cy="2386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" name="Imagem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786190"/>
            <a:ext cx="3929090" cy="242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smtClean="0"/>
              <a:t>Aldeia de Lamas de </a:t>
            </a:r>
            <a:r>
              <a:rPr lang="pt-PT" dirty="0" err="1" smtClean="0"/>
              <a:t>Olo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2497143"/>
          </a:xfrm>
        </p:spPr>
        <p:txBody>
          <a:bodyPr/>
          <a:lstStyle/>
          <a:p>
            <a:pPr algn="just">
              <a:buNone/>
            </a:pPr>
            <a:r>
              <a:rPr lang="pt-PT" dirty="0" smtClean="0"/>
              <a:t>	</a:t>
            </a:r>
            <a:r>
              <a:rPr lang="pt-PT" sz="2800" dirty="0" smtClean="0"/>
              <a:t>	</a:t>
            </a:r>
            <a:r>
              <a:rPr lang="pt-PT" sz="2600" dirty="0" smtClean="0"/>
              <a:t>Situada num planalto granítico a oeste da cidade de Vila Real, a aldeia tradicional de Lamas de Olo é uma das jóias do Parque Natural do Alvão. </a:t>
            </a:r>
          </a:p>
          <a:p>
            <a:pPr>
              <a:buNone/>
            </a:pPr>
            <a:endParaRPr lang="pt-PT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911" y="3214686"/>
            <a:ext cx="7312501" cy="338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undição">
  <a:themeElements>
    <a:clrScheme name="Solstí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Fundição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undiçã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336</TotalTime>
  <Words>332</Words>
  <Application>Microsoft Office PowerPoint</Application>
  <PresentationFormat>Apresentação no Ecrã (4:3)</PresentationFormat>
  <Paragraphs>94</Paragraphs>
  <Slides>22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22</vt:i4>
      </vt:variant>
    </vt:vector>
  </HeadingPairs>
  <TitlesOfParts>
    <vt:vector size="23" baseType="lpstr">
      <vt:lpstr>Fundição</vt:lpstr>
      <vt:lpstr>Parque Natural do Alvão</vt:lpstr>
      <vt:lpstr>Parque Natural do Alvão </vt:lpstr>
      <vt:lpstr>Diapositivo 3</vt:lpstr>
      <vt:lpstr>Localização do Parque </vt:lpstr>
      <vt:lpstr>Flora do Parque</vt:lpstr>
      <vt:lpstr>Diapositivo 6</vt:lpstr>
      <vt:lpstr>Fauna do Parque</vt:lpstr>
      <vt:lpstr>Diapositivo 8</vt:lpstr>
      <vt:lpstr>Aldeia de Lamas de Olo</vt:lpstr>
      <vt:lpstr>Diapositivo 10</vt:lpstr>
      <vt:lpstr>Actividades profissionais</vt:lpstr>
      <vt:lpstr>Tradições de Lamas de Olo</vt:lpstr>
      <vt:lpstr>Diapositivo 13</vt:lpstr>
      <vt:lpstr>Casas tradicionais</vt:lpstr>
      <vt:lpstr>Perguntas elaboradas</vt:lpstr>
      <vt:lpstr>Diapositivo 16</vt:lpstr>
      <vt:lpstr>Diapositivo 17</vt:lpstr>
      <vt:lpstr>Diapositivo 18</vt:lpstr>
      <vt:lpstr>Habitantes de Lamas de Olo</vt:lpstr>
      <vt:lpstr>Prof. Robert Moura</vt:lpstr>
      <vt:lpstr>Conclusão</vt:lpstr>
      <vt:lpstr> Fim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Parque Natural do Alvão</dc:title>
  <dc:creator>TMN</dc:creator>
  <cp:lastModifiedBy>Tânia</cp:lastModifiedBy>
  <cp:revision>33</cp:revision>
  <dcterms:created xsi:type="dcterms:W3CDTF">2010-05-14T12:00:55Z</dcterms:created>
  <dcterms:modified xsi:type="dcterms:W3CDTF">2010-05-17T12:56:44Z</dcterms:modified>
</cp:coreProperties>
</file>